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62" r:id="rId4"/>
    <p:sldId id="258" r:id="rId5"/>
    <p:sldId id="259" r:id="rId6"/>
    <p:sldId id="260" r:id="rId7"/>
    <p:sldId id="263" r:id="rId8"/>
    <p:sldId id="264" r:id="rId9"/>
    <p:sldId id="265" r:id="rId10"/>
    <p:sldId id="266"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EC1AF-5CB6-44C0-9B61-E6458F64EBAE}" type="datetimeFigureOut">
              <a:rPr lang="en-US"/>
              <a:t>8/5/2016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017B5F-44B3-42AE-A0C6-111210F285FD}" type="slidenum">
              <a:rPr lang="en-US"/>
              <a:t>‹#›</a:t>
            </a:fld>
            <a:endParaRPr lang="en-US"/>
          </a:p>
        </p:txBody>
      </p:sp>
    </p:spTree>
    <p:extLst>
      <p:ext uri="{BB962C8B-B14F-4D97-AF65-F5344CB8AC3E}">
        <p14:creationId xmlns:p14="http://schemas.microsoft.com/office/powerpoint/2010/main" val="3845305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017B5F-44B3-42AE-A0C6-111210F285FD}" type="slidenum">
              <a:rPr lang="en-US"/>
              <a:t>1</a:t>
            </a:fld>
            <a:endParaRPr lang="en-US"/>
          </a:p>
        </p:txBody>
      </p:sp>
    </p:spTree>
    <p:extLst>
      <p:ext uri="{BB962C8B-B14F-4D97-AF65-F5344CB8AC3E}">
        <p14:creationId xmlns:p14="http://schemas.microsoft.com/office/powerpoint/2010/main" val="15992004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rPr>
              <a:t>Here is a diagram which more clearly illustrates what I  said earlier.  Low grade lesion ( which include warts) have a nuclei with episomal viral DNA. Where else in cancer, the viral DNA is integrated with the host DNA.</a:t>
            </a:r>
          </a:p>
          <a:p>
            <a:br>
              <a:rPr lang="en-US">
                <a:latin typeface="Calibri"/>
              </a:rPr>
            </a:br>
            <a:endParaRPr lang="en-US">
              <a:latin typeface="Calibri"/>
            </a:endParaRPr>
          </a:p>
          <a:p>
            <a:br>
              <a:rPr lang="en-US">
                <a:latin typeface="Calibri"/>
              </a:rPr>
            </a:br>
            <a:endParaRPr lang="en-US">
              <a:latin typeface="Calibri"/>
            </a:endParaRPr>
          </a:p>
          <a:p>
            <a:br>
              <a:rPr lang="en-US">
                <a:latin typeface="arial"/>
              </a:rPr>
            </a:br>
            <a:endParaRPr lang="en-US">
              <a:latin typeface="arial"/>
            </a:endParaRPr>
          </a:p>
        </p:txBody>
      </p:sp>
      <p:sp>
        <p:nvSpPr>
          <p:cNvPr id="4" name="Slide Number Placeholder 3"/>
          <p:cNvSpPr>
            <a:spLocks noGrp="1"/>
          </p:cNvSpPr>
          <p:nvPr>
            <p:ph type="sldNum" sz="quarter" idx="10"/>
          </p:nvPr>
        </p:nvSpPr>
        <p:spPr/>
        <p:txBody>
          <a:bodyPr/>
          <a:lstStyle/>
          <a:p>
            <a:fld id="{F0017B5F-44B3-42AE-A0C6-111210F285FD}" type="slidenum">
              <a:rPr lang="en-US"/>
              <a:t>10</a:t>
            </a:fld>
            <a:endParaRPr lang="en-US"/>
          </a:p>
        </p:txBody>
      </p:sp>
    </p:spTree>
    <p:extLst>
      <p:ext uri="{BB962C8B-B14F-4D97-AF65-F5344CB8AC3E}">
        <p14:creationId xmlns:p14="http://schemas.microsoft.com/office/powerpoint/2010/main" val="343451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So what I want to do to in order to cure skin warts is to inject Cas9 protein inside nucleus of the infected cells. The Cas9 protein will have a  gRNA that matches the HPV type that infected the target cell. That gRNA will then guide the Cas9 to the viral genome. Which will then by its part is going to chop it.</a:t>
            </a:r>
          </a:p>
        </p:txBody>
      </p:sp>
      <p:sp>
        <p:nvSpPr>
          <p:cNvPr id="4" name="Slide Number Placeholder 3"/>
          <p:cNvSpPr>
            <a:spLocks noGrp="1"/>
          </p:cNvSpPr>
          <p:nvPr>
            <p:ph type="sldNum" sz="quarter" idx="10"/>
          </p:nvPr>
        </p:nvSpPr>
        <p:spPr/>
        <p:txBody>
          <a:bodyPr/>
          <a:lstStyle/>
          <a:p>
            <a:fld id="{F0017B5F-44B3-42AE-A0C6-111210F285FD}" type="slidenum">
              <a:rPr lang="en-US"/>
              <a:t>11</a:t>
            </a:fld>
            <a:endParaRPr lang="en-US"/>
          </a:p>
        </p:txBody>
      </p:sp>
    </p:spTree>
    <p:extLst>
      <p:ext uri="{BB962C8B-B14F-4D97-AF65-F5344CB8AC3E}">
        <p14:creationId xmlns:p14="http://schemas.microsoft.com/office/powerpoint/2010/main" val="4101270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However, I will need a vector to carry the Cas9 to the infected cells; so I am going to use viruses. Some types of viruses actually physically insert their genes into the host's genome. This incorporates the genes of that virus among the genes of the host cell for the life span of that cell. Viruses like this could be used as vehicles to carry 'good' genes into a human cell. First, I am going to remove the genes in the virus that cause disease. Then I am going to replace those genes with genes that would synthesise the desired cas9 protein.</a:t>
            </a:r>
          </a:p>
          <a:p>
            <a:br>
              <a:rPr lang="en-US"/>
            </a:br>
            <a:endParaRPr lang="en-US"/>
          </a:p>
          <a:p>
            <a:r>
              <a:rPr lang="en-US"/>
              <a:t>In the diagram are some types of virus vectors and their characteristics.</a:t>
            </a:r>
          </a:p>
          <a:p>
            <a:br>
              <a:rPr lang="en-US">
                <a:latin typeface="Calibri"/>
              </a:rPr>
            </a:br>
            <a:endParaRPr lang="en-US">
              <a:latin typeface="Calibri"/>
            </a:endParaRPr>
          </a:p>
          <a:p>
            <a:br>
              <a:rPr lang="en-US">
                <a:latin typeface="Calibri"/>
              </a:rPr>
            </a:br>
            <a:endParaRPr lang="en-US">
              <a:latin typeface="Calibri"/>
            </a:endParaRPr>
          </a:p>
          <a:p>
            <a:br>
              <a:rPr lang="en-US">
                <a:latin typeface="Calibri"/>
              </a:rPr>
            </a:br>
            <a:endParaRPr lang="en-US">
              <a:latin typeface="Calibri"/>
            </a:endParaRPr>
          </a:p>
          <a:p>
            <a:br>
              <a:rPr lang="en-US">
                <a:latin typeface="Calibri"/>
              </a:rPr>
            </a:br>
            <a:endParaRPr lang="en-US">
              <a:latin typeface="Calibri"/>
            </a:endParaRPr>
          </a:p>
          <a:p>
            <a:r>
              <a:rPr lang="en-US"/>
              <a:t>I need the virus vector to be able to carry the Cas9 synthesising genome to the the target cell without integrating it, because as I mentioned before the HPV virus will stay as an episome. I also need it to be able to infect dividing cells, because the infected cell proliferate. The viruses that most fit my requirements are Adenovirus and AAV. Maybe AAV will be a better choice since it cause a very low immune response in target cells where else the immune response caused by Adenovirus is high. We can only know for sure through testing. </a:t>
            </a:r>
          </a:p>
        </p:txBody>
      </p:sp>
      <p:sp>
        <p:nvSpPr>
          <p:cNvPr id="4" name="Slide Number Placeholder 3"/>
          <p:cNvSpPr>
            <a:spLocks noGrp="1"/>
          </p:cNvSpPr>
          <p:nvPr>
            <p:ph type="sldNum" sz="quarter" idx="10"/>
          </p:nvPr>
        </p:nvSpPr>
        <p:spPr/>
        <p:txBody>
          <a:bodyPr/>
          <a:lstStyle/>
          <a:p>
            <a:fld id="{F0017B5F-44B3-42AE-A0C6-111210F285FD}" type="slidenum">
              <a:rPr lang="en-US"/>
              <a:t>12</a:t>
            </a:fld>
            <a:endParaRPr lang="en-US"/>
          </a:p>
        </p:txBody>
      </p:sp>
    </p:spTree>
    <p:extLst>
      <p:ext uri="{BB962C8B-B14F-4D97-AF65-F5344CB8AC3E}">
        <p14:creationId xmlns:p14="http://schemas.microsoft.com/office/powerpoint/2010/main" val="2832279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017B5F-44B3-42AE-A0C6-111210F285FD}" type="slidenum">
              <a:rPr lang="en-US"/>
              <a:t>13</a:t>
            </a:fld>
            <a:endParaRPr lang="en-US"/>
          </a:p>
        </p:txBody>
      </p:sp>
    </p:spTree>
    <p:extLst>
      <p:ext uri="{BB962C8B-B14F-4D97-AF65-F5344CB8AC3E}">
        <p14:creationId xmlns:p14="http://schemas.microsoft.com/office/powerpoint/2010/main" val="39648110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017B5F-44B3-42AE-A0C6-111210F285FD}" type="slidenum">
              <a:rPr lang="en-US"/>
              <a:t>14</a:t>
            </a:fld>
            <a:endParaRPr lang="en-US"/>
          </a:p>
        </p:txBody>
      </p:sp>
    </p:spTree>
    <p:extLst>
      <p:ext uri="{BB962C8B-B14F-4D97-AF65-F5344CB8AC3E}">
        <p14:creationId xmlns:p14="http://schemas.microsoft.com/office/powerpoint/2010/main" val="1136378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017B5F-44B3-42AE-A0C6-111210F285FD}" type="slidenum">
              <a:rPr lang="en-US"/>
              <a:t>15</a:t>
            </a:fld>
            <a:endParaRPr lang="en-US"/>
          </a:p>
        </p:txBody>
      </p:sp>
    </p:spTree>
    <p:extLst>
      <p:ext uri="{BB962C8B-B14F-4D97-AF65-F5344CB8AC3E}">
        <p14:creationId xmlns:p14="http://schemas.microsoft.com/office/powerpoint/2010/main" val="35527438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rPr>
              <a:t>We will follow the scientific methods to insure both the safety of the treatment recievers and the effectiveness of the treatment itself. This includes testing the vector virus injection on animal samples first before advancing into testing the treatment on humans. And even then, we must test both actual vector virus injections and placebo injections.</a:t>
            </a:r>
          </a:p>
        </p:txBody>
      </p:sp>
      <p:sp>
        <p:nvSpPr>
          <p:cNvPr id="4" name="Slide Number Placeholder 3"/>
          <p:cNvSpPr>
            <a:spLocks noGrp="1"/>
          </p:cNvSpPr>
          <p:nvPr>
            <p:ph type="sldNum" sz="quarter" idx="10"/>
          </p:nvPr>
        </p:nvSpPr>
        <p:spPr/>
        <p:txBody>
          <a:bodyPr/>
          <a:lstStyle/>
          <a:p>
            <a:fld id="{F0017B5F-44B3-42AE-A0C6-111210F285FD}" type="slidenum">
              <a:rPr lang="en-US"/>
              <a:t>16</a:t>
            </a:fld>
            <a:endParaRPr lang="en-US"/>
          </a:p>
        </p:txBody>
      </p:sp>
    </p:spTree>
    <p:extLst>
      <p:ext uri="{BB962C8B-B14F-4D97-AF65-F5344CB8AC3E}">
        <p14:creationId xmlns:p14="http://schemas.microsoft.com/office/powerpoint/2010/main" val="14265549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017B5F-44B3-42AE-A0C6-111210F285FD}" type="slidenum">
              <a:rPr lang="en-US"/>
              <a:t>‹#›</a:t>
            </a:fld>
            <a:endParaRPr lang="en-US"/>
          </a:p>
        </p:txBody>
      </p:sp>
    </p:spTree>
    <p:extLst>
      <p:ext uri="{BB962C8B-B14F-4D97-AF65-F5344CB8AC3E}">
        <p14:creationId xmlns:p14="http://schemas.microsoft.com/office/powerpoint/2010/main" val="1427218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mbria"/>
              </a:rPr>
              <a:t> According to the US Centers for Disease Control and prevention (CDC) in their website, last updated May 19, 2016, about 79 million Americans are currently infected with HPV; and 14 million people become newly infected each year.  </a:t>
            </a:r>
          </a:p>
          <a:p>
            <a:br>
              <a:rPr lang="en-US">
                <a:latin typeface="Cambria"/>
              </a:rPr>
            </a:br>
            <a:endParaRPr lang="en-US">
              <a:latin typeface="Cambria"/>
            </a:endParaRPr>
          </a:p>
          <a:p>
            <a:r>
              <a:rPr lang="en-US">
                <a:latin typeface="Times New Roman"/>
              </a:rPr>
              <a:t>Today I am going to present to you a genetic design project which aims to cure skin warts using Crispr/Cas9 proteins. </a:t>
            </a:r>
          </a:p>
          <a:p>
            <a:r>
              <a:rPr lang="en-US">
                <a:latin typeface="Times New Roman"/>
              </a:rPr>
              <a:t>I am going to start by defining what skin warts are and how they form, then I am going to discuss current treatment methods. After that i am going to advance into a detailed discusiion on hpv. And finaly I will present a genetic design to cure warts.</a:t>
            </a:r>
          </a:p>
          <a:p>
            <a:br>
              <a:rPr lang="en-US">
                <a:latin typeface="Times New Roman"/>
              </a:rPr>
            </a:br>
            <a:endParaRPr lang="en-US">
              <a:latin typeface="Times New Roman"/>
            </a:endParaRPr>
          </a:p>
        </p:txBody>
      </p:sp>
      <p:sp>
        <p:nvSpPr>
          <p:cNvPr id="4" name="Slide Number Placeholder 3"/>
          <p:cNvSpPr>
            <a:spLocks noGrp="1"/>
          </p:cNvSpPr>
          <p:nvPr>
            <p:ph type="sldNum" sz="quarter" idx="10"/>
          </p:nvPr>
        </p:nvSpPr>
        <p:spPr/>
        <p:txBody>
          <a:bodyPr/>
          <a:lstStyle/>
          <a:p>
            <a:fld id="{F0017B5F-44B3-42AE-A0C6-111210F285FD}" type="slidenum">
              <a:rPr lang="en-US"/>
              <a:t>2</a:t>
            </a:fld>
            <a:endParaRPr lang="en-US"/>
          </a:p>
        </p:txBody>
      </p:sp>
    </p:spTree>
    <p:extLst>
      <p:ext uri="{BB962C8B-B14F-4D97-AF65-F5344CB8AC3E}">
        <p14:creationId xmlns:p14="http://schemas.microsoft.com/office/powerpoint/2010/main" val="785082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A wart is small, hard, benign growth on the skin, It typically occurs on humans' hands or feet but often in other locations. </a:t>
            </a:r>
          </a:p>
          <a:p>
            <a:endParaRPr lang="en-US"/>
          </a:p>
          <a:p>
            <a:r>
              <a:rPr lang="en-US"/>
              <a:t>Warts are caused by a viral infection, specifically by one of the many types of human papillomavirus (HPV).</a:t>
            </a:r>
          </a:p>
        </p:txBody>
      </p:sp>
      <p:sp>
        <p:nvSpPr>
          <p:cNvPr id="4" name="Slide Number Placeholder 3"/>
          <p:cNvSpPr>
            <a:spLocks noGrp="1"/>
          </p:cNvSpPr>
          <p:nvPr>
            <p:ph type="sldNum" sz="quarter" idx="10"/>
          </p:nvPr>
        </p:nvSpPr>
        <p:spPr/>
        <p:txBody>
          <a:bodyPr/>
          <a:lstStyle/>
          <a:p>
            <a:fld id="{F0017B5F-44B3-42AE-A0C6-111210F285FD}" type="slidenum">
              <a:rPr lang="en-US"/>
              <a:t>3</a:t>
            </a:fld>
            <a:endParaRPr lang="en-US"/>
          </a:p>
        </p:txBody>
      </p:sp>
    </p:spTree>
    <p:extLst>
      <p:ext uri="{BB962C8B-B14F-4D97-AF65-F5344CB8AC3E}">
        <p14:creationId xmlns:p14="http://schemas.microsoft.com/office/powerpoint/2010/main" val="2785059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Warts are irritating, disgusting, and can be painful at some cases; for instance when its under the feet.</a:t>
            </a:r>
          </a:p>
        </p:txBody>
      </p:sp>
      <p:sp>
        <p:nvSpPr>
          <p:cNvPr id="4" name="Slide Number Placeholder 3"/>
          <p:cNvSpPr>
            <a:spLocks noGrp="1"/>
          </p:cNvSpPr>
          <p:nvPr>
            <p:ph type="sldNum" sz="quarter" idx="10"/>
          </p:nvPr>
        </p:nvSpPr>
        <p:spPr/>
        <p:txBody>
          <a:bodyPr/>
          <a:lstStyle/>
          <a:p>
            <a:fld id="{F0017B5F-44B3-42AE-A0C6-111210F285FD}" type="slidenum">
              <a:rPr lang="en-US"/>
              <a:t>4</a:t>
            </a:fld>
            <a:endParaRPr lang="en-US"/>
          </a:p>
        </p:txBody>
      </p:sp>
    </p:spTree>
    <p:extLst>
      <p:ext uri="{BB962C8B-B14F-4D97-AF65-F5344CB8AC3E}">
        <p14:creationId xmlns:p14="http://schemas.microsoft.com/office/powerpoint/2010/main" val="2560380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However, there is no specific cure/antibiotic for the warts. Here is what doctors at the mean time to treat it:</a:t>
            </a:r>
          </a:p>
          <a:p>
            <a:br>
              <a:rPr lang="en-US">
                <a:latin typeface="Calibri"/>
              </a:rPr>
            </a:br>
            <a:endParaRPr lang="en-US">
              <a:latin typeface="Calibri"/>
            </a:endParaRPr>
          </a:p>
          <a:p>
            <a:r>
              <a:rPr lang="en-US"/>
              <a:t>     Cryotherapy, the freezing off of the wart with liquid nitrogen</a:t>
            </a:r>
          </a:p>
          <a:p>
            <a:r>
              <a:rPr lang="en-US"/>
              <a:t>     Trichloracetic acid, a chemical applied to the surface of the wart</a:t>
            </a:r>
          </a:p>
          <a:p>
            <a:r>
              <a:rPr lang="en-US"/>
              <a:t>     Surgical removal, cutting the cells out with a scalpel</a:t>
            </a:r>
          </a:p>
          <a:p>
            <a:r>
              <a:rPr lang="en-US"/>
              <a:t>     Electrocautery, burning off warts using an electric current</a:t>
            </a:r>
          </a:p>
          <a:p>
            <a:r>
              <a:rPr lang="en-US"/>
              <a:t>     Laser vaporization or excision of the warts</a:t>
            </a:r>
          </a:p>
          <a:p>
            <a:br>
              <a:rPr lang="en-US">
                <a:latin typeface="Calibri"/>
              </a:rPr>
            </a:br>
            <a:endParaRPr lang="en-US">
              <a:latin typeface="Calibri"/>
            </a:endParaRPr>
          </a:p>
          <a:p>
            <a:br>
              <a:rPr lang="en-US"/>
            </a:br>
            <a:endParaRPr lang="en-US"/>
          </a:p>
          <a:p>
            <a:r>
              <a:rPr lang="en-US"/>
              <a:t>Most of these ways will result with scars, maybe that would be okay if the wart is on the hand or feet, but what if the wart was on the face.</a:t>
            </a:r>
          </a:p>
        </p:txBody>
      </p:sp>
      <p:sp>
        <p:nvSpPr>
          <p:cNvPr id="4" name="Slide Number Placeholder 3"/>
          <p:cNvSpPr>
            <a:spLocks noGrp="1"/>
          </p:cNvSpPr>
          <p:nvPr>
            <p:ph type="sldNum" sz="quarter" idx="10"/>
          </p:nvPr>
        </p:nvSpPr>
        <p:spPr/>
        <p:txBody>
          <a:bodyPr/>
          <a:lstStyle/>
          <a:p>
            <a:fld id="{F0017B5F-44B3-42AE-A0C6-111210F285FD}" type="slidenum">
              <a:rPr lang="en-US"/>
              <a:t>5</a:t>
            </a:fld>
            <a:endParaRPr lang="en-US"/>
          </a:p>
        </p:txBody>
      </p:sp>
    </p:spTree>
    <p:extLst>
      <p:ext uri="{BB962C8B-B14F-4D97-AF65-F5344CB8AC3E}">
        <p14:creationId xmlns:p14="http://schemas.microsoft.com/office/powerpoint/2010/main" val="2194237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 Moreover, using these ways the wart would probably form again. Here is an example of treating the wart using liquid nitrogen and how it might not be effective.</a:t>
            </a:r>
          </a:p>
        </p:txBody>
      </p:sp>
      <p:sp>
        <p:nvSpPr>
          <p:cNvPr id="4" name="Slide Number Placeholder 3"/>
          <p:cNvSpPr>
            <a:spLocks noGrp="1"/>
          </p:cNvSpPr>
          <p:nvPr>
            <p:ph type="sldNum" sz="quarter" idx="10"/>
          </p:nvPr>
        </p:nvSpPr>
        <p:spPr/>
        <p:txBody>
          <a:bodyPr/>
          <a:lstStyle/>
          <a:p>
            <a:fld id="{F0017B5F-44B3-42AE-A0C6-111210F285FD}" type="slidenum">
              <a:rPr lang="en-US"/>
              <a:t>6</a:t>
            </a:fld>
            <a:endParaRPr lang="en-US"/>
          </a:p>
        </p:txBody>
      </p:sp>
    </p:spTree>
    <p:extLst>
      <p:ext uri="{BB962C8B-B14F-4D97-AF65-F5344CB8AC3E}">
        <p14:creationId xmlns:p14="http://schemas.microsoft.com/office/powerpoint/2010/main" val="2676972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There are more than 150 kinds of HPV, some of which tend to cause warts on the skin. </a:t>
            </a:r>
          </a:p>
          <a:p>
            <a:br>
              <a:rPr lang="en-US">
                <a:latin typeface="Calibri"/>
              </a:rPr>
            </a:br>
            <a:endParaRPr lang="en-US">
              <a:latin typeface="Calibri"/>
            </a:endParaRPr>
          </a:p>
          <a:p>
            <a:endParaRPr lang="en-US">
              <a:latin typeface="Calibri"/>
            </a:endParaRPr>
          </a:p>
          <a:p>
            <a:r>
              <a:rPr lang="en-US">
                <a:latin typeface="Calibri"/>
              </a:rPr>
              <a:t>HPV stimulates quick growth of cells on the skin's outer layer.</a:t>
            </a:r>
          </a:p>
          <a:p>
            <a:br>
              <a:rPr lang="en-US">
                <a:latin typeface="Calibri"/>
              </a:rPr>
            </a:br>
            <a:endParaRPr lang="en-US">
              <a:latin typeface="Calibri"/>
            </a:endParaRPr>
          </a:p>
          <a:p>
            <a:br>
              <a:rPr lang="en-US"/>
            </a:br>
            <a:endParaRPr lang="en-US"/>
          </a:p>
        </p:txBody>
      </p:sp>
      <p:sp>
        <p:nvSpPr>
          <p:cNvPr id="4" name="Slide Number Placeholder 3"/>
          <p:cNvSpPr>
            <a:spLocks noGrp="1"/>
          </p:cNvSpPr>
          <p:nvPr>
            <p:ph type="sldNum" sz="quarter" idx="10"/>
          </p:nvPr>
        </p:nvSpPr>
        <p:spPr/>
        <p:txBody>
          <a:bodyPr/>
          <a:lstStyle/>
          <a:p>
            <a:fld id="{F0017B5F-44B3-42AE-A0C6-111210F285FD}" type="slidenum">
              <a:rPr lang="en-US"/>
              <a:t>7</a:t>
            </a:fld>
            <a:endParaRPr lang="en-US"/>
          </a:p>
        </p:txBody>
      </p:sp>
    </p:spTree>
    <p:extLst>
      <p:ext uri="{BB962C8B-B14F-4D97-AF65-F5344CB8AC3E}">
        <p14:creationId xmlns:p14="http://schemas.microsoft.com/office/powerpoint/2010/main" val="211790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As I stated on the previous slide, HPV is a group of more than 150 related viruses. Each HPV virus in this large group is given a number which is called its HPV type. Different HPVs can cause different abnormalities as shown in the chart.</a:t>
            </a:r>
          </a:p>
          <a:p>
            <a:br>
              <a:rPr lang="en-US">
                <a:latin typeface="Calibri"/>
              </a:rPr>
            </a:br>
            <a:endParaRPr lang="en-US">
              <a:latin typeface="Calibri"/>
            </a:endParaRPr>
          </a:p>
          <a:p>
            <a:r>
              <a:rPr lang="en-US"/>
              <a:t>My project will focus on skin warts, which are often caused by HPV types 1,2,6, and 11 as shown in the chart, simply because the can be easily detected. </a:t>
            </a:r>
          </a:p>
        </p:txBody>
      </p:sp>
      <p:sp>
        <p:nvSpPr>
          <p:cNvPr id="4" name="Slide Number Placeholder 3"/>
          <p:cNvSpPr>
            <a:spLocks noGrp="1"/>
          </p:cNvSpPr>
          <p:nvPr>
            <p:ph type="sldNum" sz="quarter" idx="10"/>
          </p:nvPr>
        </p:nvSpPr>
        <p:spPr/>
        <p:txBody>
          <a:bodyPr/>
          <a:lstStyle/>
          <a:p>
            <a:fld id="{F0017B5F-44B3-42AE-A0C6-111210F285FD}" type="slidenum">
              <a:rPr lang="en-US"/>
              <a:t>8</a:t>
            </a:fld>
            <a:endParaRPr lang="en-US"/>
          </a:p>
        </p:txBody>
      </p:sp>
    </p:spTree>
    <p:extLst>
      <p:ext uri="{BB962C8B-B14F-4D97-AF65-F5344CB8AC3E}">
        <p14:creationId xmlns:p14="http://schemas.microsoft.com/office/powerpoint/2010/main" val="465185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latin typeface="Calibri"/>
              </a:rPr>
            </a:br>
            <a:endParaRPr lang="en-US">
              <a:latin typeface="Calibri"/>
            </a:endParaRPr>
          </a:p>
          <a:p>
            <a:r>
              <a:rPr lang="en-US"/>
              <a:t>The life cycle of HPV begins with infection of epithelial basal cell. Following infection and encoding of the viral capsid, the viral genome is transported into the nucleus. The expression of viral proteins results in proliferation and over growth of basal cells. This would result with visible abnormal grounds on the skin, which is then recognised as warts.  As you can see in the picture, the viral genome stays in the nucleus as an episome</a:t>
            </a:r>
          </a:p>
        </p:txBody>
      </p:sp>
      <p:sp>
        <p:nvSpPr>
          <p:cNvPr id="4" name="Slide Number Placeholder 3"/>
          <p:cNvSpPr>
            <a:spLocks noGrp="1"/>
          </p:cNvSpPr>
          <p:nvPr>
            <p:ph type="sldNum" sz="quarter" idx="10"/>
          </p:nvPr>
        </p:nvSpPr>
        <p:spPr/>
        <p:txBody>
          <a:bodyPr/>
          <a:lstStyle/>
          <a:p>
            <a:fld id="{F0017B5F-44B3-42AE-A0C6-111210F285FD}" type="slidenum">
              <a:rPr lang="en-US"/>
              <a:t>9</a:t>
            </a:fld>
            <a:endParaRPr lang="en-US"/>
          </a:p>
        </p:txBody>
      </p:sp>
    </p:spTree>
    <p:extLst>
      <p:ext uri="{BB962C8B-B14F-4D97-AF65-F5344CB8AC3E}">
        <p14:creationId xmlns:p14="http://schemas.microsoft.com/office/powerpoint/2010/main" val="4291205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8/5/2016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8/5/2016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8/5/2016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8/5/2016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8/5/2016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8/5/2016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www.webmd.com/skin-problems-and-treatments/warts#1" TargetMode="External"/><Relationship Id="rId3" Type="http://schemas.openxmlformats.org/officeDocument/2006/relationships/hyperlink" Target="http://www.webmd.com/sexual-conditions/hpv-genital-warts/hpv-treatment-is-there-hpv-cure?page=2" TargetMode="External"/><Relationship Id="rId7" Type="http://schemas.openxmlformats.org/officeDocument/2006/relationships/hyperlink" Target="https://en.wikipedia.org/wiki/Wart"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medscape.com/viewarticle/553264" TargetMode="External"/><Relationship Id="rId5" Type="http://schemas.openxmlformats.org/officeDocument/2006/relationships/hyperlink" Target="http://www.cellbiolabs.com/news/choosing-recombinant-virus-gene-delivery" TargetMode="External"/><Relationship Id="rId4" Type="http://schemas.openxmlformats.org/officeDocument/2006/relationships/hyperlink" Target="http://www.genetherapynet.com/viral-vectors.html" TargetMode="External"/><Relationship Id="rId9" Type="http://schemas.openxmlformats.org/officeDocument/2006/relationships/hyperlink" Target="http://www.cdc.gov/std/hpv/stdfact-hpv.h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Skin Warts</a:t>
            </a:r>
          </a:p>
        </p:txBody>
      </p:sp>
      <p:sp>
        <p:nvSpPr>
          <p:cNvPr id="3" name="Subtitle 2"/>
          <p:cNvSpPr>
            <a:spLocks noGrp="1"/>
          </p:cNvSpPr>
          <p:nvPr>
            <p:ph type="subTitle" idx="1"/>
          </p:nvPr>
        </p:nvSpPr>
        <p:spPr/>
        <p:txBody>
          <a:bodyPr vert="horz" lIns="91440" tIns="45720" rIns="91440" bIns="45720" rtlCol="0" anchor="t">
            <a:normAutofit/>
          </a:bodyPr>
          <a:lstStyle/>
          <a:p>
            <a:r>
              <a:rPr lang="en-US" dirty="0">
                <a:solidFill>
                  <a:srgbClr val="C00000"/>
                </a:solidFill>
              </a:rPr>
              <a:t>By: Sami Almomtan</a:t>
            </a:r>
            <a:endParaRPr lang="en-US" dirty="0"/>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nrc553264.fig1.gif"/>
          <p:cNvPicPr>
            <a:picLocks noChangeAspect="1"/>
          </p:cNvPicPr>
          <p:nvPr/>
        </p:nvPicPr>
        <p:blipFill>
          <a:blip r:embed="rId3"/>
          <a:stretch>
            <a:fillRect/>
          </a:stretch>
        </p:blipFill>
        <p:spPr>
          <a:xfrm>
            <a:off x="2718842" y="258763"/>
            <a:ext cx="7627605" cy="5582286"/>
          </a:xfrm>
          <a:prstGeom prst="rect">
            <a:avLst/>
          </a:prstGeom>
        </p:spPr>
      </p:pic>
      <p:sp>
        <p:nvSpPr>
          <p:cNvPr id="4" name="TextBox 3"/>
          <p:cNvSpPr txBox="1"/>
          <p:nvPr/>
        </p:nvSpPr>
        <p:spPr>
          <a:xfrm>
            <a:off x="5162993" y="5883912"/>
            <a:ext cx="2743200" cy="523220"/>
          </a:xfrm>
          <a:prstGeom prst="rect">
            <a:avLst/>
          </a:prstGeom>
        </p:spPr>
        <p:txBody>
          <a:bodyPr rtlCol="0">
            <a:spAutoFit/>
          </a:bodyPr>
          <a:lstStyle/>
          <a:p>
            <a:pPr algn="ctr"/>
            <a:r>
              <a:rPr lang="en-US" sz="1400" dirty="0">
                <a:solidFill>
                  <a:srgbClr val="A5A5A5"/>
                </a:solidFill>
                <a:latin typeface="Calibri" charset="0"/>
              </a:rPr>
              <a:t>http://www.medscape.com/viewarticle/553264</a:t>
            </a:r>
            <a:endParaRPr lang="en-US" sz="1400" dirty="0">
              <a:latin typeface="Calibri" charset="0"/>
            </a:endParaRPr>
          </a:p>
        </p:txBody>
      </p:sp>
    </p:spTree>
    <p:extLst>
      <p:ext uri="{BB962C8B-B14F-4D97-AF65-F5344CB8AC3E}">
        <p14:creationId xmlns:p14="http://schemas.microsoft.com/office/powerpoint/2010/main" val="2120169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C00000"/>
                </a:solidFill>
              </a:rPr>
              <a:t>My Idea</a:t>
            </a:r>
            <a:endParaRPr lang="en-US" dirty="0"/>
          </a:p>
        </p:txBody>
      </p:sp>
      <p:pic>
        <p:nvPicPr>
          <p:cNvPr id="4" name="Content Placeholder 3"/>
          <p:cNvPicPr>
            <a:picLocks noGrp="1" noChangeAspect="1"/>
          </p:cNvPicPr>
          <p:nvPr>
            <p:ph idx="1"/>
          </p:nvPr>
        </p:nvPicPr>
        <p:blipFill>
          <a:blip r:embed="rId3"/>
          <a:stretch>
            <a:fillRect/>
          </a:stretch>
        </p:blipFill>
        <p:spPr>
          <a:xfrm>
            <a:off x="3871823" y="1790275"/>
            <a:ext cx="4441557" cy="4351338"/>
          </a:xfrm>
        </p:spPr>
      </p:pic>
    </p:spTree>
    <p:extLst>
      <p:ext uri="{BB962C8B-B14F-4D97-AF65-F5344CB8AC3E}">
        <p14:creationId xmlns:p14="http://schemas.microsoft.com/office/powerpoint/2010/main" val="1802729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C00000"/>
                </a:solidFill>
              </a:rPr>
              <a:t>Virus Vectors</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endParaRPr lang="en-US" dirty="0">
              <a:latin typeface="Helvetica" charset="0"/>
            </a:endParaRPr>
          </a:p>
          <a:p>
            <a:endParaRPr lang="en-US" dirty="0">
              <a:latin typeface="Helvetica" charset="0"/>
            </a:endParaRPr>
          </a:p>
          <a:p>
            <a:endParaRPr lang="en-US" dirty="0"/>
          </a:p>
        </p:txBody>
      </p:sp>
      <p:pic>
        <p:nvPicPr>
          <p:cNvPr id="4" name="Picture 3" descr="Screen Shot 2016-08-04 at 10.50.57 PM.png"/>
          <p:cNvPicPr>
            <a:picLocks noChangeAspect="1"/>
          </p:cNvPicPr>
          <p:nvPr/>
        </p:nvPicPr>
        <p:blipFill>
          <a:blip r:embed="rId3"/>
          <a:stretch>
            <a:fillRect/>
          </a:stretch>
        </p:blipFill>
        <p:spPr>
          <a:xfrm>
            <a:off x="2290313" y="1990965"/>
            <a:ext cx="7602079" cy="4016380"/>
          </a:xfrm>
          <a:prstGeom prst="rect">
            <a:avLst/>
          </a:prstGeom>
        </p:spPr>
      </p:pic>
    </p:spTree>
    <p:extLst>
      <p:ext uri="{BB962C8B-B14F-4D97-AF65-F5344CB8AC3E}">
        <p14:creationId xmlns:p14="http://schemas.microsoft.com/office/powerpoint/2010/main" val="328345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C00000"/>
                </a:solidFill>
              </a:rPr>
              <a:t>Expected Results</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994665449"/>
              </p:ext>
            </p:extLst>
          </p:nvPr>
        </p:nvGraphicFramePr>
        <p:xfrm>
          <a:off x="785174" y="2638687"/>
          <a:ext cx="10515600" cy="1854200"/>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2771135695"/>
                    </a:ext>
                  </a:extLst>
                </a:gridCol>
                <a:gridCol w="3505200">
                  <a:extLst>
                    <a:ext uri="{9D8B030D-6E8A-4147-A177-3AD203B41FA5}">
                      <a16:colId xmlns:a16="http://schemas.microsoft.com/office/drawing/2014/main" val="3262614912"/>
                    </a:ext>
                  </a:extLst>
                </a:gridCol>
                <a:gridCol w="3505200">
                  <a:extLst>
                    <a:ext uri="{9D8B030D-6E8A-4147-A177-3AD203B41FA5}">
                      <a16:colId xmlns:a16="http://schemas.microsoft.com/office/drawing/2014/main" val="3819318939"/>
                    </a:ext>
                  </a:extLst>
                </a:gridCol>
              </a:tblGrid>
              <a:tr h="370840">
                <a:tc>
                  <a:txBody>
                    <a:bodyPr/>
                    <a:lstStyle/>
                    <a:p>
                      <a:pPr algn="ctr"/>
                      <a:r>
                        <a:rPr lang="en-US" b="0" dirty="0"/>
                        <a:t>Cas 9 </a:t>
                      </a:r>
                    </a:p>
                  </a:txBody>
                  <a:tcPr/>
                </a:tc>
                <a:tc>
                  <a:txBody>
                    <a:bodyPr/>
                    <a:lstStyle/>
                    <a:p>
                      <a:pPr algn="ctr"/>
                      <a:r>
                        <a:rPr lang="en-US" b="0" dirty="0"/>
                        <a:t>HPV</a:t>
                      </a:r>
                    </a:p>
                  </a:txBody>
                  <a:tcPr/>
                </a:tc>
                <a:tc>
                  <a:txBody>
                    <a:bodyPr/>
                    <a:lstStyle/>
                    <a:p>
                      <a:pPr algn="ctr"/>
                      <a:r>
                        <a:rPr lang="en-US" b="0" dirty="0"/>
                        <a:t>Warts</a:t>
                      </a:r>
                    </a:p>
                  </a:txBody>
                  <a:tcPr/>
                </a:tc>
                <a:extLst>
                  <a:ext uri="{0D108BD9-81ED-4DB2-BD59-A6C34878D82A}">
                    <a16:rowId xmlns:a16="http://schemas.microsoft.com/office/drawing/2014/main" val="3987476776"/>
                  </a:ext>
                </a:extLst>
              </a:tr>
              <a:tr h="370840">
                <a:tc>
                  <a:txBody>
                    <a:bodyPr/>
                    <a:lstStyle/>
                    <a:p>
                      <a:pPr algn="ctr"/>
                      <a:r>
                        <a:rPr lang="en-US" dirty="0"/>
                        <a:t>0</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514821504"/>
                  </a:ext>
                </a:extLst>
              </a:tr>
              <a:tr h="370840">
                <a:tc>
                  <a:txBody>
                    <a:bodyPr/>
                    <a:lstStyle/>
                    <a:p>
                      <a:pPr algn="ctr"/>
                      <a:r>
                        <a:rPr lang="en-US" dirty="0"/>
                        <a:t>1</a:t>
                      </a:r>
                    </a:p>
                  </a:txBody>
                  <a:tcPr/>
                </a:tc>
                <a:tc>
                  <a:txBody>
                    <a:bodyPr/>
                    <a:lstStyle/>
                    <a:p>
                      <a:pPr algn="ctr"/>
                      <a:r>
                        <a:rPr lang="en-US" dirty="0"/>
                        <a:t>1</a:t>
                      </a:r>
                    </a:p>
                  </a:txBody>
                  <a:tcPr/>
                </a:tc>
                <a:tc>
                  <a:txBody>
                    <a:bodyPr/>
                    <a:lstStyle/>
                    <a:p>
                      <a:pPr algn="ctr"/>
                      <a:r>
                        <a:rPr lang="en-US" dirty="0"/>
                        <a:t>0</a:t>
                      </a:r>
                    </a:p>
                  </a:txBody>
                  <a:tcPr/>
                </a:tc>
                <a:extLst>
                  <a:ext uri="{0D108BD9-81ED-4DB2-BD59-A6C34878D82A}">
                    <a16:rowId xmlns:a16="http://schemas.microsoft.com/office/drawing/2014/main" val="3782268685"/>
                  </a:ext>
                </a:extLst>
              </a:tr>
              <a:tr h="370840">
                <a:tc>
                  <a:txBody>
                    <a:bodyPr/>
                    <a:lstStyle/>
                    <a:p>
                      <a:pPr algn="ctr"/>
                      <a:r>
                        <a:rPr lang="en-US" dirty="0"/>
                        <a:t>1</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2839919810"/>
                  </a:ext>
                </a:extLst>
              </a:tr>
              <a:tr h="370840">
                <a:tc>
                  <a:txBody>
                    <a:bodyPr/>
                    <a:lstStyle/>
                    <a:p>
                      <a:pPr algn="ctr"/>
                      <a:r>
                        <a:rPr lang="en-US" dirty="0"/>
                        <a:t>0</a:t>
                      </a:r>
                    </a:p>
                  </a:txBody>
                  <a:tcPr/>
                </a:tc>
                <a:tc>
                  <a:txBody>
                    <a:bodyPr/>
                    <a:lstStyle/>
                    <a:p>
                      <a:pPr algn="ctr"/>
                      <a:r>
                        <a:rPr lang="en-US" dirty="0"/>
                        <a:t>0</a:t>
                      </a:r>
                    </a:p>
                  </a:txBody>
                  <a:tcPr/>
                </a:tc>
                <a:tc>
                  <a:txBody>
                    <a:bodyPr/>
                    <a:lstStyle/>
                    <a:p>
                      <a:pPr algn="ctr"/>
                      <a:r>
                        <a:rPr lang="en-US" dirty="0"/>
                        <a:t>0</a:t>
                      </a:r>
                    </a:p>
                  </a:txBody>
                  <a:tcPr/>
                </a:tc>
                <a:extLst>
                  <a:ext uri="{0D108BD9-81ED-4DB2-BD59-A6C34878D82A}">
                    <a16:rowId xmlns:a16="http://schemas.microsoft.com/office/drawing/2014/main" val="1420701304"/>
                  </a:ext>
                </a:extLst>
              </a:tr>
            </a:tbl>
          </a:graphicData>
        </a:graphic>
      </p:graphicFrame>
    </p:spTree>
    <p:extLst>
      <p:ext uri="{BB962C8B-B14F-4D97-AF65-F5344CB8AC3E}">
        <p14:creationId xmlns:p14="http://schemas.microsoft.com/office/powerpoint/2010/main" val="16195925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C00000"/>
                </a:solidFill>
              </a:rPr>
              <a:t>Advantages</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charset="0"/>
              </a:rPr>
              <a:t>We will be able to cure warts with no scars created</a:t>
            </a:r>
          </a:p>
          <a:p>
            <a:endParaRPr lang="en-US" dirty="0"/>
          </a:p>
          <a:p>
            <a:r>
              <a:rPr lang="en-US" dirty="0">
                <a:latin typeface="Calibri" charset="0"/>
              </a:rPr>
              <a:t>It is more effective.</a:t>
            </a:r>
          </a:p>
          <a:p>
            <a:endParaRPr lang="en-US" dirty="0"/>
          </a:p>
          <a:p>
            <a:endParaRPr lang="en-US" dirty="0"/>
          </a:p>
          <a:p>
            <a:endParaRPr lang="en-US" dirty="0"/>
          </a:p>
          <a:p>
            <a:pPr marL="0" indent="0">
              <a:buNone/>
            </a:pPr>
            <a:r>
              <a:rPr lang="en-US" dirty="0">
                <a:latin typeface="Calibri" charset="0"/>
              </a:rPr>
              <a:t>          </a:t>
            </a:r>
          </a:p>
          <a:p>
            <a:endParaRPr lang="en-US" dirty="0"/>
          </a:p>
        </p:txBody>
      </p:sp>
    </p:spTree>
    <p:extLst>
      <p:ext uri="{BB962C8B-B14F-4D97-AF65-F5344CB8AC3E}">
        <p14:creationId xmlns:p14="http://schemas.microsoft.com/office/powerpoint/2010/main" val="63598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Potential Problems</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US" dirty="0"/>
              <a:t>It might not be efficient to create enough vector viruses with cas9 synthesizing DNA</a:t>
            </a:r>
          </a:p>
          <a:p>
            <a:endParaRPr lang="en-US" dirty="0"/>
          </a:p>
          <a:p>
            <a:r>
              <a:rPr lang="en-US" dirty="0"/>
              <a:t>The body's immune system might fight the vector viruses</a:t>
            </a:r>
          </a:p>
          <a:p>
            <a:endParaRPr lang="en-US" dirty="0"/>
          </a:p>
          <a:p>
            <a:r>
              <a:rPr lang="en-US" dirty="0"/>
              <a:t>The vector viruses might inject the Cas9 in normal cells</a:t>
            </a:r>
          </a:p>
        </p:txBody>
      </p:sp>
    </p:spTree>
    <p:extLst>
      <p:ext uri="{BB962C8B-B14F-4D97-AF65-F5344CB8AC3E}">
        <p14:creationId xmlns:p14="http://schemas.microsoft.com/office/powerpoint/2010/main" val="2694807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C00000"/>
                </a:solidFill>
              </a:rPr>
              <a:t>Testing</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US" dirty="0"/>
              <a:t>Safety</a:t>
            </a:r>
          </a:p>
          <a:p>
            <a:endParaRPr lang="en-US" dirty="0"/>
          </a:p>
          <a:p>
            <a:r>
              <a:rPr lang="en-US" dirty="0"/>
              <a:t>Effectiveness </a:t>
            </a:r>
          </a:p>
        </p:txBody>
      </p:sp>
    </p:spTree>
    <p:extLst>
      <p:ext uri="{BB962C8B-B14F-4D97-AF65-F5344CB8AC3E}">
        <p14:creationId xmlns:p14="http://schemas.microsoft.com/office/powerpoint/2010/main" val="11080310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Sources</a:t>
            </a:r>
            <a:endParaRPr lang="en-US" dirty="0"/>
          </a:p>
        </p:txBody>
      </p:sp>
      <p:sp>
        <p:nvSpPr>
          <p:cNvPr id="3" name="Content Placeholder 2"/>
          <p:cNvSpPr>
            <a:spLocks noGrp="1"/>
          </p:cNvSpPr>
          <p:nvPr>
            <p:ph idx="1"/>
          </p:nvPr>
        </p:nvSpPr>
        <p:spPr/>
        <p:txBody>
          <a:bodyPr vert="horz" lIns="91440" tIns="45720" rIns="91440" bIns="45720" rtlCol="0" anchor="t">
            <a:normAutofit lnSpcReduction="10000"/>
          </a:bodyPr>
          <a:lstStyle/>
          <a:p>
            <a:r>
              <a:rPr lang="en-US" u="sng" dirty="0">
                <a:solidFill>
                  <a:srgbClr val="0563C1"/>
                </a:solidFill>
                <a:latin typeface="Calibri" charset="0"/>
                <a:hlinkClick r:id="rId3"/>
              </a:rPr>
              <a:t>http://www.webmd.com/sexual-conditions/hpv-genital-warts/hpv-treatment-is-there-hpv-cure?page=2</a:t>
            </a:r>
            <a:r>
              <a:rPr lang="en-US" dirty="0">
                <a:latin typeface="Calibri" charset="0"/>
              </a:rPr>
              <a:t> </a:t>
            </a:r>
          </a:p>
          <a:p>
            <a:r>
              <a:rPr lang="en-US" u="sng" dirty="0">
                <a:solidFill>
                  <a:srgbClr val="0563C1"/>
                </a:solidFill>
                <a:latin typeface="Calibri" charset="0"/>
                <a:hlinkClick r:id="rId4"/>
              </a:rPr>
              <a:t>http://www.genetherapynet.com/viral-vectors.html</a:t>
            </a:r>
            <a:r>
              <a:rPr lang="en-US" dirty="0">
                <a:latin typeface="Calibri" charset="0"/>
              </a:rPr>
              <a:t> </a:t>
            </a:r>
          </a:p>
          <a:p>
            <a:r>
              <a:rPr lang="en-US" u="sng" dirty="0">
                <a:solidFill>
                  <a:srgbClr val="0563C1"/>
                </a:solidFill>
                <a:latin typeface="Calibri" charset="0"/>
                <a:hlinkClick r:id="rId5"/>
              </a:rPr>
              <a:t>http://www.cellbiolabs.com/news/choosing-recombinant-virus-gene-delivery</a:t>
            </a:r>
            <a:r>
              <a:rPr lang="en-US" dirty="0">
                <a:latin typeface="Calibri" charset="0"/>
              </a:rPr>
              <a:t> </a:t>
            </a:r>
          </a:p>
          <a:p>
            <a:r>
              <a:rPr lang="en-US" u="sng" dirty="0">
                <a:solidFill>
                  <a:srgbClr val="0563C1"/>
                </a:solidFill>
                <a:latin typeface="Calibri" charset="0"/>
                <a:hlinkClick r:id="rId6"/>
              </a:rPr>
              <a:t>http://www.medscape.com/viewarticle/553264</a:t>
            </a:r>
            <a:r>
              <a:rPr lang="en-US" dirty="0">
                <a:latin typeface="Calibri" charset="0"/>
              </a:rPr>
              <a:t> </a:t>
            </a:r>
          </a:p>
          <a:p>
            <a:r>
              <a:rPr lang="en-US" u="sng" dirty="0">
                <a:solidFill>
                  <a:srgbClr val="0563C1"/>
                </a:solidFill>
                <a:latin typeface="Calibri" charset="0"/>
                <a:hlinkClick r:id="rId7"/>
              </a:rPr>
              <a:t>https://en.wikipedia.org/wiki/Wart</a:t>
            </a:r>
            <a:r>
              <a:rPr lang="en-US" dirty="0">
                <a:latin typeface="Calibri" charset="0"/>
              </a:rPr>
              <a:t> </a:t>
            </a:r>
          </a:p>
          <a:p>
            <a:r>
              <a:rPr lang="en-US" u="sng" dirty="0">
                <a:solidFill>
                  <a:srgbClr val="0563C1"/>
                </a:solidFill>
                <a:latin typeface="Calibri" charset="0"/>
                <a:hlinkClick r:id="rId8"/>
              </a:rPr>
              <a:t>http://www.webmd.com/skin-problems-and-treatments/warts#1</a:t>
            </a:r>
            <a:r>
              <a:rPr lang="en-US" dirty="0">
                <a:latin typeface="Calibri" charset="0"/>
              </a:rPr>
              <a:t> </a:t>
            </a:r>
          </a:p>
          <a:p>
            <a:r>
              <a:rPr lang="en-US" u="sng" dirty="0">
                <a:solidFill>
                  <a:srgbClr val="0563C1"/>
                </a:solidFill>
                <a:latin typeface="Calibri" charset="0"/>
                <a:hlinkClick r:id="rId9"/>
              </a:rPr>
              <a:t>http://www.cdc.gov/std/hpv/stdfact-hpv.htm</a:t>
            </a:r>
            <a:r>
              <a:rPr lang="en-US" dirty="0">
                <a:latin typeface="Calibri" charset="0"/>
              </a:rPr>
              <a:t>  </a:t>
            </a:r>
            <a:br>
              <a:rPr lang="en-US" dirty="0"/>
            </a:br>
            <a:endParaRPr lang="en-US" dirty="0"/>
          </a:p>
          <a:p>
            <a:endParaRPr lang="en-US" dirty="0"/>
          </a:p>
        </p:txBody>
      </p:sp>
    </p:spTree>
    <p:extLst>
      <p:ext uri="{BB962C8B-B14F-4D97-AF65-F5344CB8AC3E}">
        <p14:creationId xmlns:p14="http://schemas.microsoft.com/office/powerpoint/2010/main" val="2563997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C00000"/>
                </a:solidFill>
              </a:rPr>
              <a:t>Why Warts?</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endParaRPr lang="en-US" dirty="0">
              <a:latin typeface="Calibri" charset="0"/>
            </a:endParaRPr>
          </a:p>
          <a:p>
            <a:endParaRPr lang="en-US" dirty="0">
              <a:latin typeface="Calibri" charset="0"/>
            </a:endParaRPr>
          </a:p>
          <a:p>
            <a:r>
              <a:rPr lang="en-US" dirty="0">
                <a:latin typeface="Calibri" charset="0"/>
              </a:rPr>
              <a:t>About </a:t>
            </a:r>
            <a:r>
              <a:rPr lang="en-US" b="1" dirty="0">
                <a:solidFill>
                  <a:srgbClr val="C00000"/>
                </a:solidFill>
                <a:latin typeface="Calibri" charset="0"/>
              </a:rPr>
              <a:t>79 million</a:t>
            </a:r>
            <a:r>
              <a:rPr lang="en-US" dirty="0">
                <a:latin typeface="Calibri" charset="0"/>
              </a:rPr>
              <a:t> Americans are currently infected with HPV</a:t>
            </a:r>
          </a:p>
          <a:p>
            <a:endParaRPr lang="en-US" dirty="0">
              <a:latin typeface="Calibri" charset="0"/>
            </a:endParaRPr>
          </a:p>
          <a:p>
            <a:r>
              <a:rPr lang="en-US" dirty="0">
                <a:latin typeface="Calibri" charset="0"/>
              </a:rPr>
              <a:t>About </a:t>
            </a:r>
            <a:r>
              <a:rPr lang="en-US" b="1" dirty="0">
                <a:solidFill>
                  <a:srgbClr val="C00000"/>
                </a:solidFill>
                <a:latin typeface="Calibri" charset="0"/>
              </a:rPr>
              <a:t>14 million</a:t>
            </a:r>
            <a:r>
              <a:rPr lang="en-US" dirty="0">
                <a:latin typeface="Calibri" charset="0"/>
              </a:rPr>
              <a:t> people become newly infected each year.</a:t>
            </a:r>
          </a:p>
          <a:p>
            <a:endParaRPr lang="en-US" dirty="0"/>
          </a:p>
          <a:p>
            <a:endParaRPr lang="en-US" dirty="0"/>
          </a:p>
        </p:txBody>
      </p:sp>
    </p:spTree>
    <p:extLst>
      <p:ext uri="{BB962C8B-B14F-4D97-AF65-F5344CB8AC3E}">
        <p14:creationId xmlns:p14="http://schemas.microsoft.com/office/powerpoint/2010/main" val="2004750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C00000"/>
                </a:solidFill>
              </a:rPr>
              <a:t>Warts</a:t>
            </a:r>
            <a:endParaRPr lang="en-US" sz="4000" dirty="0"/>
          </a:p>
        </p:txBody>
      </p:sp>
      <p:pic>
        <p:nvPicPr>
          <p:cNvPr id="5" name="Picture Placeholder 4" descr="warts-s1-facts.jpg"/>
          <p:cNvPicPr>
            <a:picLocks noGrp="1" noChangeAspect="1"/>
          </p:cNvPicPr>
          <p:nvPr>
            <p:ph type="pic" idx="1"/>
          </p:nvPr>
        </p:nvPicPr>
        <p:blipFill>
          <a:blip r:embed="rId3"/>
          <a:srcRect t="10520" b="10520"/>
          <a:stretch>
            <a:fillRect/>
          </a:stretch>
        </p:blipFill>
        <p:spPr/>
      </p:pic>
      <p:sp>
        <p:nvSpPr>
          <p:cNvPr id="4" name="Text Placeholder 3"/>
          <p:cNvSpPr>
            <a:spLocks noGrp="1"/>
          </p:cNvSpPr>
          <p:nvPr>
            <p:ph type="body" sz="half" idx="2"/>
          </p:nvPr>
        </p:nvSpPr>
        <p:spPr>
          <a:xfrm>
            <a:off x="839788" y="2566392"/>
            <a:ext cx="3932237" cy="3811588"/>
          </a:xfrm>
        </p:spPr>
        <p:txBody>
          <a:bodyPr vert="horz" lIns="91440" tIns="45720" rIns="91440" bIns="45720" rtlCol="0" anchor="t">
            <a:normAutofit/>
          </a:bodyPr>
          <a:lstStyle/>
          <a:p>
            <a:pPr marL="285750" indent="-285750">
              <a:buFont typeface="Arial" panose="020B0604020202020204" pitchFamily="34" charset="0"/>
              <a:buChar char="•"/>
            </a:pPr>
            <a:r>
              <a:rPr lang="en-US" sz="2400" dirty="0"/>
              <a:t>What Are Warts?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sz="2400" dirty="0"/>
              <a:t>What are they caused by?</a:t>
            </a:r>
          </a:p>
        </p:txBody>
      </p:sp>
      <p:sp>
        <p:nvSpPr>
          <p:cNvPr id="3" name="TextBox 2"/>
          <p:cNvSpPr txBox="1"/>
          <p:nvPr/>
        </p:nvSpPr>
        <p:spPr>
          <a:xfrm>
            <a:off x="7176534" y="5861350"/>
            <a:ext cx="2743200" cy="523220"/>
          </a:xfrm>
          <a:prstGeom prst="rect">
            <a:avLst/>
          </a:prstGeom>
        </p:spPr>
        <p:txBody>
          <a:bodyPr rtlCol="0">
            <a:spAutoFit/>
          </a:bodyPr>
          <a:lstStyle/>
          <a:p>
            <a:pPr algn="ctr"/>
            <a:r>
              <a:rPr lang="en-US" sz="1400" dirty="0">
                <a:solidFill>
                  <a:srgbClr val="A5A5A5"/>
                </a:solidFill>
                <a:latin typeface="Calibri" charset="0"/>
              </a:rPr>
              <a:t>http://www.medicinenet.com/warts_common_warts/article.htm</a:t>
            </a:r>
            <a:endParaRPr lang="en-US" sz="1400" dirty="0">
              <a:latin typeface="Calibri" charset="0"/>
            </a:endParaRPr>
          </a:p>
        </p:txBody>
      </p:sp>
    </p:spTree>
    <p:extLst>
      <p:ext uri="{BB962C8B-B14F-4D97-AF65-F5344CB8AC3E}">
        <p14:creationId xmlns:p14="http://schemas.microsoft.com/office/powerpoint/2010/main" val="4091301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3" name="Picture 2" descr="wart-on-finger-and-hand.jpg"/>
          <p:cNvPicPr>
            <a:picLocks noChangeAspect="1"/>
          </p:cNvPicPr>
          <p:nvPr/>
        </p:nvPicPr>
        <p:blipFill>
          <a:blip r:embed="rId3"/>
          <a:stretch>
            <a:fillRect/>
          </a:stretch>
        </p:blipFill>
        <p:spPr>
          <a:xfrm>
            <a:off x="6313098" y="1907968"/>
            <a:ext cx="5848729" cy="3283118"/>
          </a:xfrm>
          <a:prstGeom prst="rect">
            <a:avLst/>
          </a:prstGeom>
        </p:spPr>
      </p:pic>
      <p:pic>
        <p:nvPicPr>
          <p:cNvPr id="5" name="Picture 4" descr="can-apple-cider-vinegar-remove-warts_7fa25bb6aa800acf.jpg"/>
          <p:cNvPicPr>
            <a:picLocks noChangeAspect="1"/>
          </p:cNvPicPr>
          <p:nvPr/>
        </p:nvPicPr>
        <p:blipFill>
          <a:blip r:embed="rId4"/>
          <a:stretch>
            <a:fillRect/>
          </a:stretch>
        </p:blipFill>
        <p:spPr>
          <a:xfrm>
            <a:off x="139817" y="1907968"/>
            <a:ext cx="5831220" cy="3273701"/>
          </a:xfrm>
          <a:prstGeom prst="rect">
            <a:avLst/>
          </a:prstGeom>
        </p:spPr>
      </p:pic>
      <p:sp>
        <p:nvSpPr>
          <p:cNvPr id="6" name="TextBox 5"/>
          <p:cNvSpPr txBox="1"/>
          <p:nvPr/>
        </p:nvSpPr>
        <p:spPr>
          <a:xfrm>
            <a:off x="1295400" y="5176838"/>
            <a:ext cx="2743533" cy="738664"/>
          </a:xfrm>
          <a:prstGeom prst="rect">
            <a:avLst/>
          </a:prstGeom>
        </p:spPr>
        <p:txBody>
          <a:bodyPr rtlCol="0">
            <a:spAutoFit/>
          </a:bodyPr>
          <a:lstStyle/>
          <a:p>
            <a:pPr algn="ctr"/>
            <a:r>
              <a:rPr lang="en-US" sz="1400" dirty="0">
                <a:solidFill>
                  <a:srgbClr val="A5A5A5"/>
                </a:solidFill>
                <a:latin typeface="Calibri" charset="0"/>
              </a:rPr>
              <a:t>https://www.reference.com/health/can-apple-cider-vinegar-remove-warts-7fa25bb6aa800acf</a:t>
            </a:r>
            <a:endParaRPr lang="en-US" sz="1400" dirty="0">
              <a:latin typeface="Calibri" charset="0"/>
            </a:endParaRPr>
          </a:p>
        </p:txBody>
      </p:sp>
      <p:sp>
        <p:nvSpPr>
          <p:cNvPr id="7" name="TextBox 6"/>
          <p:cNvSpPr txBox="1"/>
          <p:nvPr/>
        </p:nvSpPr>
        <p:spPr>
          <a:xfrm>
            <a:off x="7810851" y="5200383"/>
            <a:ext cx="2743200" cy="523220"/>
          </a:xfrm>
          <a:prstGeom prst="rect">
            <a:avLst/>
          </a:prstGeom>
        </p:spPr>
        <p:txBody>
          <a:bodyPr rtlCol="0">
            <a:spAutoFit/>
          </a:bodyPr>
          <a:lstStyle/>
          <a:p>
            <a:pPr algn="ctr"/>
            <a:r>
              <a:rPr lang="en-US" sz="1400" dirty="0">
                <a:solidFill>
                  <a:srgbClr val="A5A5A5"/>
                </a:solidFill>
                <a:latin typeface="Calibri" charset="0"/>
              </a:rPr>
              <a:t>http://noskinproblems.com/how-to-get-rid-of-warts-on-hands/</a:t>
            </a:r>
            <a:endParaRPr lang="en-US" sz="1400" dirty="0">
              <a:latin typeface="Calibri" charset="0"/>
            </a:endParaRPr>
          </a:p>
        </p:txBody>
      </p:sp>
    </p:spTree>
    <p:extLst>
      <p:ext uri="{BB962C8B-B14F-4D97-AF65-F5344CB8AC3E}">
        <p14:creationId xmlns:p14="http://schemas.microsoft.com/office/powerpoint/2010/main" val="3522480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rPr>
              <a:t>Current Treatment Methods</a:t>
            </a: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Calibri" charset="0"/>
              </a:rPr>
              <a:t>Cryotherapy</a:t>
            </a:r>
          </a:p>
          <a:p>
            <a:r>
              <a:rPr lang="en-US" dirty="0" err="1">
                <a:latin typeface="Calibri" charset="0"/>
              </a:rPr>
              <a:t>Trichloracetic</a:t>
            </a:r>
            <a:r>
              <a:rPr lang="en-US" dirty="0">
                <a:latin typeface="Calibri" charset="0"/>
              </a:rPr>
              <a:t> acid</a:t>
            </a:r>
          </a:p>
          <a:p>
            <a:r>
              <a:rPr lang="en-US" dirty="0">
                <a:latin typeface="Calibri" charset="0"/>
              </a:rPr>
              <a:t>Surgical removal</a:t>
            </a:r>
          </a:p>
          <a:p>
            <a:r>
              <a:rPr lang="en-US" dirty="0">
                <a:latin typeface="Calibri" charset="0"/>
              </a:rPr>
              <a:t>Electrocautery</a:t>
            </a:r>
          </a:p>
          <a:p>
            <a:r>
              <a:rPr lang="en-US" dirty="0">
                <a:latin typeface="Calibri" charset="0"/>
              </a:rPr>
              <a:t> Laser</a:t>
            </a:r>
          </a:p>
          <a:p>
            <a:endParaRPr lang="en-US" dirty="0"/>
          </a:p>
        </p:txBody>
      </p:sp>
    </p:spTree>
    <p:extLst>
      <p:ext uri="{BB962C8B-B14F-4D97-AF65-F5344CB8AC3E}">
        <p14:creationId xmlns:p14="http://schemas.microsoft.com/office/powerpoint/2010/main" val="3603055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4242" y="536973"/>
            <a:ext cx="3793573" cy="2464593"/>
          </a:xfrm>
          <a:prstGeom prst="rect">
            <a:avLst/>
          </a:prstGeom>
        </p:spPr>
      </p:pic>
      <p:pic>
        <p:nvPicPr>
          <p:cNvPr id="3" name="Picture 2"/>
          <p:cNvPicPr>
            <a:picLocks noChangeAspect="1"/>
          </p:cNvPicPr>
          <p:nvPr/>
        </p:nvPicPr>
        <p:blipFill>
          <a:blip r:embed="rId4"/>
          <a:stretch>
            <a:fillRect/>
          </a:stretch>
        </p:blipFill>
        <p:spPr>
          <a:xfrm>
            <a:off x="4097139" y="536973"/>
            <a:ext cx="3808215" cy="2437742"/>
          </a:xfrm>
          <a:prstGeom prst="rect">
            <a:avLst/>
          </a:prstGeom>
        </p:spPr>
      </p:pic>
      <p:pic>
        <p:nvPicPr>
          <p:cNvPr id="4" name="Picture 3"/>
          <p:cNvPicPr>
            <a:picLocks noChangeAspect="1"/>
          </p:cNvPicPr>
          <p:nvPr/>
        </p:nvPicPr>
        <p:blipFill>
          <a:blip r:embed="rId5"/>
          <a:stretch>
            <a:fillRect/>
          </a:stretch>
        </p:blipFill>
        <p:spPr>
          <a:xfrm>
            <a:off x="8029667" y="522596"/>
            <a:ext cx="3754834" cy="2494327"/>
          </a:xfrm>
          <a:prstGeom prst="rect">
            <a:avLst/>
          </a:prstGeom>
        </p:spPr>
      </p:pic>
      <p:pic>
        <p:nvPicPr>
          <p:cNvPr id="5" name="Picture 4"/>
          <p:cNvPicPr>
            <a:picLocks noChangeAspect="1"/>
          </p:cNvPicPr>
          <p:nvPr/>
        </p:nvPicPr>
        <p:blipFill>
          <a:blip r:embed="rId6"/>
          <a:stretch>
            <a:fillRect/>
          </a:stretch>
        </p:blipFill>
        <p:spPr>
          <a:xfrm>
            <a:off x="1582142" y="3074467"/>
            <a:ext cx="3780829" cy="2422820"/>
          </a:xfrm>
          <a:prstGeom prst="rect">
            <a:avLst/>
          </a:prstGeom>
        </p:spPr>
      </p:pic>
      <p:pic>
        <p:nvPicPr>
          <p:cNvPr id="6" name="Picture 5"/>
          <p:cNvPicPr>
            <a:picLocks noChangeAspect="1"/>
          </p:cNvPicPr>
          <p:nvPr/>
        </p:nvPicPr>
        <p:blipFill>
          <a:blip r:embed="rId7"/>
          <a:stretch>
            <a:fillRect/>
          </a:stretch>
        </p:blipFill>
        <p:spPr>
          <a:xfrm>
            <a:off x="6699449" y="3088844"/>
            <a:ext cx="3798093" cy="2423929"/>
          </a:xfrm>
          <a:prstGeom prst="rect">
            <a:avLst/>
          </a:prstGeom>
        </p:spPr>
      </p:pic>
    </p:spTree>
    <p:extLst>
      <p:ext uri="{BB962C8B-B14F-4D97-AF65-F5344CB8AC3E}">
        <p14:creationId xmlns:p14="http://schemas.microsoft.com/office/powerpoint/2010/main" val="1708322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C00000"/>
                </a:solidFill>
                <a:latin typeface="Calibri Light" charset="0"/>
              </a:rPr>
              <a:t>Human Papillomavirus (HPV)</a:t>
            </a:r>
            <a:br>
              <a:rPr lang="en-US" dirty="0"/>
            </a:br>
            <a:endParaRPr lang="en-US" dirty="0"/>
          </a:p>
        </p:txBody>
      </p:sp>
      <p:sp>
        <p:nvSpPr>
          <p:cNvPr id="3" name="Content Placeholder 2"/>
          <p:cNvSpPr>
            <a:spLocks noGrp="1"/>
          </p:cNvSpPr>
          <p:nvPr>
            <p:ph idx="1"/>
          </p:nvPr>
        </p:nvSpPr>
        <p:spPr/>
        <p:txBody>
          <a:bodyPr vert="horz" lIns="91440" tIns="45720" rIns="91440" bIns="45720" rtlCol="0" anchor="t">
            <a:normAutofit/>
          </a:bodyPr>
          <a:lstStyle/>
          <a:p>
            <a:r>
              <a:rPr lang="en-US" dirty="0"/>
              <a:t>How many of types are there?</a:t>
            </a:r>
          </a:p>
          <a:p>
            <a:r>
              <a:rPr lang="en-US" dirty="0"/>
              <a:t>What does it do?</a:t>
            </a:r>
          </a:p>
        </p:txBody>
      </p:sp>
    </p:spTree>
    <p:extLst>
      <p:ext uri="{BB962C8B-B14F-4D97-AF65-F5344CB8AC3E}">
        <p14:creationId xmlns:p14="http://schemas.microsoft.com/office/powerpoint/2010/main" val="3994265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3155230" y="740174"/>
            <a:ext cx="6555894" cy="4929224"/>
          </a:xfrm>
        </p:spPr>
      </p:pic>
      <p:sp>
        <p:nvSpPr>
          <p:cNvPr id="5" name="TextBox 4"/>
          <p:cNvSpPr txBox="1"/>
          <p:nvPr/>
        </p:nvSpPr>
        <p:spPr>
          <a:xfrm>
            <a:off x="5060230" y="5671608"/>
            <a:ext cx="2743200" cy="307777"/>
          </a:xfrm>
          <a:prstGeom prst="rect">
            <a:avLst/>
          </a:prstGeom>
        </p:spPr>
        <p:txBody>
          <a:bodyPr rtlCol="0">
            <a:spAutoFit/>
          </a:bodyPr>
          <a:lstStyle/>
          <a:p>
            <a:pPr algn="ctr"/>
            <a:r>
              <a:rPr lang="en-US" sz="1400" dirty="0">
                <a:solidFill>
                  <a:srgbClr val="A5A5A5"/>
                </a:solidFill>
                <a:latin typeface="Calibri" charset="0"/>
              </a:rPr>
              <a:t>http://ehpv.org</a:t>
            </a:r>
            <a:endParaRPr lang="en-US" sz="1400" dirty="0">
              <a:latin typeface="Calibri" charset="0"/>
            </a:endParaRPr>
          </a:p>
        </p:txBody>
      </p:sp>
    </p:spTree>
    <p:extLst>
      <p:ext uri="{BB962C8B-B14F-4D97-AF65-F5344CB8AC3E}">
        <p14:creationId xmlns:p14="http://schemas.microsoft.com/office/powerpoint/2010/main" val="1463484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400" dirty="0">
                <a:solidFill>
                  <a:srgbClr val="C00000"/>
                </a:solidFill>
              </a:rPr>
              <a:t>What Happens During infection of HPV</a:t>
            </a:r>
            <a:r>
              <a:rPr lang="en-US" sz="2400" dirty="0"/>
              <a:t> </a:t>
            </a:r>
          </a:p>
        </p:txBody>
      </p:sp>
      <p:pic>
        <p:nvPicPr>
          <p:cNvPr id="6" name="Content Placeholder 5" descr="Screen Shot 2016-08-04 at 10.12.39 PM.png"/>
          <p:cNvPicPr>
            <a:picLocks noGrp="1" noChangeAspect="1"/>
          </p:cNvPicPr>
          <p:nvPr>
            <p:ph idx="1"/>
          </p:nvPr>
        </p:nvPicPr>
        <p:blipFill>
          <a:blip r:embed="rId3"/>
          <a:stretch>
            <a:fillRect/>
          </a:stretch>
        </p:blipFill>
        <p:spPr>
          <a:xfrm>
            <a:off x="2656936" y="1687842"/>
            <a:ext cx="6875104" cy="3977680"/>
          </a:xfrm>
        </p:spPr>
      </p:pic>
    </p:spTree>
    <p:extLst>
      <p:ext uri="{BB962C8B-B14F-4D97-AF65-F5344CB8AC3E}">
        <p14:creationId xmlns:p14="http://schemas.microsoft.com/office/powerpoint/2010/main" val="17959867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 Skin Warts</vt:lpstr>
      <vt:lpstr>Why Warts?</vt:lpstr>
      <vt:lpstr>Warts</vt:lpstr>
      <vt:lpstr>PowerPoint Presentation</vt:lpstr>
      <vt:lpstr>Current Treatment Methods</vt:lpstr>
      <vt:lpstr>PowerPoint Presentation</vt:lpstr>
      <vt:lpstr>Human Papillomavirus (HPV) </vt:lpstr>
      <vt:lpstr>PowerPoint Presentation</vt:lpstr>
      <vt:lpstr>What Happens During infection of HPV </vt:lpstr>
      <vt:lpstr>PowerPoint Presentation</vt:lpstr>
      <vt:lpstr>My Idea</vt:lpstr>
      <vt:lpstr>Virus Vectors</vt:lpstr>
      <vt:lpstr>Expected Results</vt:lpstr>
      <vt:lpstr>Advantages</vt:lpstr>
      <vt:lpstr>Potential Problems</vt:lpstr>
      <vt:lpstr>Testing</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9</cp:revision>
  <dcterms:created xsi:type="dcterms:W3CDTF">2013-07-15T20:26:40Z</dcterms:created>
  <dcterms:modified xsi:type="dcterms:W3CDTF">2016-08-05T03:58:14Z</dcterms:modified>
</cp:coreProperties>
</file>